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13"/>
  </p:notesMasterIdLst>
  <p:sldIdLst>
    <p:sldId id="256" r:id="rId3"/>
    <p:sldId id="260" r:id="rId4"/>
    <p:sldId id="261" r:id="rId5"/>
    <p:sldId id="262" r:id="rId6"/>
    <p:sldId id="263" r:id="rId7"/>
    <p:sldId id="257" r:id="rId8"/>
    <p:sldId id="258" r:id="rId9"/>
    <p:sldId id="259" r:id="rId10"/>
    <p:sldId id="265"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61" d="100"/>
          <a:sy n="61" d="100"/>
        </p:scale>
        <p:origin x="300"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1EC60E-17CE-4C34-A5F4-F02683AE5084}" type="datetimeFigureOut">
              <a:rPr lang="en-IN" smtClean="0"/>
              <a:t>15-04-2024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A51E95-D463-4369-A2E7-72D15B9C9B22}" type="slidenum">
              <a:rPr lang="en-IN" smtClean="0"/>
              <a:t>‹#›</a:t>
            </a:fld>
            <a:endParaRPr lang="en-IN"/>
          </a:p>
        </p:txBody>
      </p:sp>
    </p:spTree>
    <p:extLst>
      <p:ext uri="{BB962C8B-B14F-4D97-AF65-F5344CB8AC3E}">
        <p14:creationId xmlns:p14="http://schemas.microsoft.com/office/powerpoint/2010/main" val="30494075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 Total Revenue by Item Type</a:t>
            </a:r>
            <a:endParaRPr dirty="0"/>
          </a:p>
          <a:p>
            <a:r>
              <a:rPr b="0" dirty="0"/>
              <a:t>No alt text provided</a:t>
            </a:r>
            <a:endParaRPr dirty="0"/>
          </a:p>
          <a:p>
            <a:endParaRPr dirty="0"/>
          </a:p>
          <a:p>
            <a:r>
              <a:rPr b="1" dirty="0"/>
              <a:t> Total Revenue by Year</a:t>
            </a:r>
            <a:endParaRPr dirty="0"/>
          </a:p>
          <a:p>
            <a:r>
              <a:rPr b="0" dirty="0"/>
              <a:t>No alt text provided</a:t>
            </a:r>
            <a:endParaRPr dirty="0"/>
          </a:p>
          <a:p>
            <a:endParaRPr dirty="0"/>
          </a:p>
          <a:p>
            <a:r>
              <a:rPr b="1" dirty="0"/>
              <a:t> Total Revenue by Quarter</a:t>
            </a:r>
            <a:endParaRPr dirty="0"/>
          </a:p>
          <a:p>
            <a:r>
              <a:rPr b="0" dirty="0"/>
              <a:t>No alt text provided</a:t>
            </a:r>
            <a:endParaRPr dirty="0"/>
          </a:p>
          <a:p>
            <a:endParaRPr dirty="0"/>
          </a:p>
          <a:p>
            <a:r>
              <a:rPr b="1" dirty="0"/>
              <a:t> Total Revenue by Month</a:t>
            </a:r>
            <a:endParaRPr dirty="0"/>
          </a:p>
          <a:p>
            <a:r>
              <a:rPr b="0" dirty="0"/>
              <a:t>No alt text provided</a:t>
            </a:r>
            <a:endParaRPr dirty="0"/>
          </a:p>
          <a:p>
            <a:endParaRPr dirty="0"/>
          </a:p>
          <a:p>
            <a:r>
              <a:rPr b="1" dirty="0"/>
              <a:t> Total Revenue by Region</a:t>
            </a:r>
            <a:endParaRPr dirty="0"/>
          </a:p>
          <a:p>
            <a:r>
              <a:rPr b="0" dirty="0"/>
              <a:t>No alt text provided</a:t>
            </a:r>
            <a:endParaRPr dirty="0"/>
          </a:p>
          <a:p>
            <a:endParaRPr dirty="0"/>
          </a:p>
          <a:p>
            <a:r>
              <a:rPr b="1" dirty="0"/>
              <a:t>gauge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 Total Profit by Item Type</a:t>
            </a:r>
            <a:endParaRPr dirty="0"/>
          </a:p>
          <a:p>
            <a:r>
              <a:rPr b="0" dirty="0"/>
              <a:t>No alt text provided</a:t>
            </a:r>
            <a:endParaRPr dirty="0"/>
          </a:p>
          <a:p>
            <a:endParaRPr dirty="0"/>
          </a:p>
          <a:p>
            <a:r>
              <a:rPr b="1" dirty="0"/>
              <a:t> Total Profit by Year</a:t>
            </a:r>
            <a:endParaRPr dirty="0"/>
          </a:p>
          <a:p>
            <a:r>
              <a:rPr b="0" dirty="0"/>
              <a:t>No alt text provided</a:t>
            </a:r>
            <a:endParaRPr dirty="0"/>
          </a:p>
          <a:p>
            <a:endParaRPr dirty="0"/>
          </a:p>
          <a:p>
            <a:r>
              <a:rPr b="1" dirty="0"/>
              <a:t> Total Profit by Quarter</a:t>
            </a:r>
            <a:endParaRPr dirty="0"/>
          </a:p>
          <a:p>
            <a:r>
              <a:rPr b="0" dirty="0"/>
              <a:t>No alt text provided</a:t>
            </a:r>
            <a:endParaRPr dirty="0"/>
          </a:p>
          <a:p>
            <a:endParaRPr dirty="0"/>
          </a:p>
          <a:p>
            <a:r>
              <a:rPr b="1" dirty="0"/>
              <a:t> Total Profit by Month</a:t>
            </a:r>
            <a:endParaRPr dirty="0"/>
          </a:p>
          <a:p>
            <a:r>
              <a:rPr b="0" dirty="0"/>
              <a:t>No alt text provided</a:t>
            </a:r>
            <a:endParaRPr dirty="0"/>
          </a:p>
          <a:p>
            <a:endParaRPr dirty="0"/>
          </a:p>
          <a:p>
            <a:r>
              <a:rPr b="1" dirty="0"/>
              <a:t>Total Profit by Region</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Sum of Unit Sold &amp; Total Profit by Quarter</a:t>
            </a:r>
            <a:endParaRPr dirty="0"/>
          </a:p>
          <a:p>
            <a:r>
              <a:rPr b="0" dirty="0"/>
              <a:t>No alt text provided</a:t>
            </a:r>
            <a:endParaRPr dirty="0"/>
          </a:p>
          <a:p>
            <a:endParaRPr dirty="0"/>
          </a:p>
          <a:p>
            <a:r>
              <a:rPr b="1" dirty="0"/>
              <a:t>Sum of Units Sold &amp; Total Profit by Month</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1116385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797088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1779327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4541548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0946859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9519100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9368576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09409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01814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088994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419913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306025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7436799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8668020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67131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32870667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9338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27ED9C8-F09A-4D9E-BEC0-4725162E21FF}" type="datetimeFigureOut">
              <a:rPr lang="en-US" smtClean="0"/>
              <a:t>4/15/2024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3042840637"/>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52324af6-1bca-4c38-b174-bc8d87956080?pbi_source=PowerPoint" TargetMode="External"/><Relationship Id="rId2" Type="http://schemas.openxmlformats.org/officeDocument/2006/relationships/image" Target="../media/image3.png"/><Relationship Id="rId1" Type="http://schemas.openxmlformats.org/officeDocument/2006/relationships/slideLayout" Target="../slideLayouts/slideLayout18.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52324af6-1bca-4c38-b174-bc8d8795608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52324af6-1bca-4c38-b174-bc8d8795608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1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52324af6-1bca-4c38-b174-bc8d8795608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0" y="2982913"/>
            <a:ext cx="6313488"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cap="none" dirty="0">
                <a:solidFill>
                  <a:srgbClr val="F3C910"/>
                </a:solidFill>
              </a:rPr>
              <a:t>AMAZON SALES ANALYSIS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a:ln>
            <a:solidFill>
              <a:schemeClr val="accent6">
                <a:lumMod val="50000"/>
              </a:schemeClr>
            </a:solidFill>
          </a:ln>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4/15/2024 8:29:41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4/5/2024 11:29:59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1842A-4771-430F-8607-5FC1CD93BCE7}"/>
              </a:ext>
            </a:extLst>
          </p:cNvPr>
          <p:cNvSpPr>
            <a:spLocks noGrp="1"/>
          </p:cNvSpPr>
          <p:nvPr>
            <p:ph type="title"/>
          </p:nvPr>
        </p:nvSpPr>
        <p:spPr>
          <a:xfrm>
            <a:off x="980090" y="2525001"/>
            <a:ext cx="10515600" cy="1325563"/>
          </a:xfrm>
        </p:spPr>
        <p:txBody>
          <a:bodyPr>
            <a:normAutofit/>
          </a:bodyPr>
          <a:lstStyle/>
          <a:p>
            <a:pPr algn="ctr"/>
            <a:r>
              <a:rPr lang="en-US" sz="3600" dirty="0">
                <a:latin typeface="Comic Sans MS" panose="030F0702030302020204" pitchFamily="66" charset="0"/>
              </a:rPr>
              <a:t>THANK YOU</a:t>
            </a:r>
            <a:endParaRPr lang="en-IN" sz="3600" dirty="0">
              <a:latin typeface="Comic Sans MS" panose="030F0702030302020204" pitchFamily="66" charset="0"/>
            </a:endParaRPr>
          </a:p>
        </p:txBody>
      </p:sp>
    </p:spTree>
    <p:extLst>
      <p:ext uri="{BB962C8B-B14F-4D97-AF65-F5344CB8AC3E}">
        <p14:creationId xmlns:p14="http://schemas.microsoft.com/office/powerpoint/2010/main" val="269454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DBA06-68D7-4D1D-BBE5-3A89A37F821F}"/>
              </a:ext>
            </a:extLst>
          </p:cNvPr>
          <p:cNvSpPr>
            <a:spLocks noGrp="1"/>
          </p:cNvSpPr>
          <p:nvPr>
            <p:ph type="title"/>
          </p:nvPr>
        </p:nvSpPr>
        <p:spPr/>
        <p:txBody>
          <a:bodyPr/>
          <a:lstStyle/>
          <a:p>
            <a:pPr algn="ctr"/>
            <a:r>
              <a:rPr lang="en-US" dirty="0">
                <a:latin typeface="Comic Sans MS" panose="030F0702030302020204" pitchFamily="66" charset="0"/>
              </a:rPr>
              <a:t> INTRODUCTION</a:t>
            </a:r>
            <a:endParaRPr lang="en-IN" dirty="0">
              <a:latin typeface="Comic Sans MS" panose="030F0702030302020204" pitchFamily="66" charset="0"/>
            </a:endParaRPr>
          </a:p>
        </p:txBody>
      </p:sp>
      <p:sp>
        <p:nvSpPr>
          <p:cNvPr id="3" name="Content Placeholder 2">
            <a:extLst>
              <a:ext uri="{FF2B5EF4-FFF2-40B4-BE49-F238E27FC236}">
                <a16:creationId xmlns:a16="http://schemas.microsoft.com/office/drawing/2014/main" id="{3802D083-6A63-4526-BE2C-864524B67195}"/>
              </a:ext>
            </a:extLst>
          </p:cNvPr>
          <p:cNvSpPr>
            <a:spLocks noGrp="1"/>
          </p:cNvSpPr>
          <p:nvPr>
            <p:ph idx="1"/>
          </p:nvPr>
        </p:nvSpPr>
        <p:spPr/>
        <p:txBody>
          <a:bodyPr/>
          <a:lstStyle/>
          <a:p>
            <a:pPr algn="l"/>
            <a:r>
              <a:rPr lang="en-US" b="0" i="0" dirty="0">
                <a:effectLst/>
                <a:latin typeface="Comic Sans MS" panose="030F0702030302020204" pitchFamily="66" charset="0"/>
              </a:rPr>
              <a:t>This project focuses on conducting </a:t>
            </a:r>
            <a:r>
              <a:rPr lang="en-US" b="1" i="0" dirty="0">
                <a:effectLst/>
                <a:latin typeface="Comic Sans MS" panose="030F0702030302020204" pitchFamily="66" charset="0"/>
              </a:rPr>
              <a:t>a comprehensive analysis of Amazon sales data</a:t>
            </a:r>
            <a:r>
              <a:rPr lang="en-US" b="0" i="0" dirty="0">
                <a:effectLst/>
                <a:latin typeface="Comic Sans MS" panose="030F0702030302020204" pitchFamily="66" charset="0"/>
              </a:rPr>
              <a:t> spanning the years 2010 to 2017. The primary goal is </a:t>
            </a:r>
            <a:r>
              <a:rPr lang="en-US" b="1" i="0" dirty="0">
                <a:effectLst/>
                <a:latin typeface="Comic Sans MS" panose="030F0702030302020204" pitchFamily="66" charset="0"/>
              </a:rPr>
              <a:t>to uncover trends, patterns, and insights within the vast dataset,</a:t>
            </a:r>
            <a:r>
              <a:rPr lang="en-US" b="0" i="0" dirty="0">
                <a:effectLst/>
                <a:latin typeface="Comic Sans MS" panose="030F0702030302020204" pitchFamily="66" charset="0"/>
              </a:rPr>
              <a:t> shedding light on the e-commerce giant's sales performance over the specified period.</a:t>
            </a:r>
          </a:p>
          <a:p>
            <a:pPr marL="0" indent="0">
              <a:buNone/>
            </a:pPr>
            <a:endParaRPr lang="en-IN" dirty="0"/>
          </a:p>
        </p:txBody>
      </p:sp>
    </p:spTree>
    <p:extLst>
      <p:ext uri="{BB962C8B-B14F-4D97-AF65-F5344CB8AC3E}">
        <p14:creationId xmlns:p14="http://schemas.microsoft.com/office/powerpoint/2010/main" val="17369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38861-E791-4DFC-B498-F2D1ED12F4FE}"/>
              </a:ext>
            </a:extLst>
          </p:cNvPr>
          <p:cNvSpPr>
            <a:spLocks noGrp="1"/>
          </p:cNvSpPr>
          <p:nvPr>
            <p:ph type="title"/>
          </p:nvPr>
        </p:nvSpPr>
        <p:spPr>
          <a:xfrm>
            <a:off x="838200" y="365125"/>
            <a:ext cx="10515600" cy="1589799"/>
          </a:xfrm>
        </p:spPr>
        <p:txBody>
          <a:bodyPr>
            <a:noAutofit/>
          </a:bodyPr>
          <a:lstStyle/>
          <a:p>
            <a:pPr algn="ctr"/>
            <a:r>
              <a:rPr lang="en-US" sz="1600" b="1" i="0" dirty="0">
                <a:effectLst/>
                <a:latin typeface="Comic Sans MS" panose="030F0702030302020204" pitchFamily="66" charset="0"/>
              </a:rPr>
              <a:t>Data Collection:</a:t>
            </a:r>
            <a:br>
              <a:rPr lang="en-US" sz="1600" b="1" i="0" dirty="0">
                <a:effectLst/>
                <a:latin typeface="Comic Sans MS" panose="030F0702030302020204" pitchFamily="66" charset="0"/>
              </a:rPr>
            </a:br>
            <a:r>
              <a:rPr lang="en-US" sz="1600" b="0" i="0" dirty="0">
                <a:effectLst/>
                <a:latin typeface="Comic Sans MS" panose="030F0702030302020204" pitchFamily="66" charset="0"/>
              </a:rPr>
              <a:t>The dataset I used for my analysis had provided me by Unified Mentor (a remote internship provider). The </a:t>
            </a:r>
            <a:r>
              <a:rPr lang="en-US" sz="1600" b="1" i="0" dirty="0">
                <a:effectLst/>
                <a:latin typeface="Comic Sans MS" panose="030F0702030302020204" pitchFamily="66" charset="0"/>
              </a:rPr>
              <a:t>dataset includes</a:t>
            </a:r>
            <a:r>
              <a:rPr lang="en-US" sz="1600" b="0" i="0" dirty="0">
                <a:effectLst/>
                <a:latin typeface="Comic Sans MS" panose="030F0702030302020204" pitchFamily="66" charset="0"/>
              </a:rPr>
              <a:t> information on </a:t>
            </a:r>
            <a:r>
              <a:rPr lang="en-US" sz="1600" b="1" i="1" dirty="0">
                <a:effectLst/>
                <a:latin typeface="Comic Sans MS" panose="030F0702030302020204" pitchFamily="66" charset="0"/>
              </a:rPr>
              <a:t>product (item) types, their retail prices, unit sold, unit cost, order and ship dates, geographical information, sales channels</a:t>
            </a:r>
            <a:r>
              <a:rPr lang="en-US" sz="1600" b="0" i="0" dirty="0">
                <a:effectLst/>
                <a:latin typeface="Comic Sans MS" panose="030F0702030302020204" pitchFamily="66" charset="0"/>
              </a:rPr>
              <a:t> and more. Challenges in </a:t>
            </a:r>
            <a:r>
              <a:rPr lang="en-US" sz="1600" b="1" i="0" dirty="0">
                <a:effectLst/>
                <a:latin typeface="Comic Sans MS" panose="030F0702030302020204" pitchFamily="66" charset="0"/>
              </a:rPr>
              <a:t>data cleaning, profiling and normalization were addressed using Microsoft Excel and Query Editor on Power BI</a:t>
            </a:r>
            <a:r>
              <a:rPr lang="en-US" sz="1600" b="0" i="0" dirty="0">
                <a:effectLst/>
                <a:latin typeface="Comic Sans MS" panose="030F0702030302020204" pitchFamily="66" charset="0"/>
              </a:rPr>
              <a:t> to ensure the accuracy of the analysis.</a:t>
            </a:r>
            <a:br>
              <a:rPr lang="en-US" sz="1600" b="0" i="0" dirty="0">
                <a:effectLst/>
                <a:latin typeface="Comic Sans MS" panose="030F0702030302020204" pitchFamily="66" charset="0"/>
              </a:rPr>
            </a:br>
            <a:endParaRPr lang="en-IN" sz="1600" dirty="0">
              <a:latin typeface="Comic Sans MS" panose="030F0702030302020204" pitchFamily="66" charset="0"/>
            </a:endParaRPr>
          </a:p>
        </p:txBody>
      </p:sp>
      <p:pic>
        <p:nvPicPr>
          <p:cNvPr id="5" name="Content Placeholder 4">
            <a:extLst>
              <a:ext uri="{FF2B5EF4-FFF2-40B4-BE49-F238E27FC236}">
                <a16:creationId xmlns:a16="http://schemas.microsoft.com/office/drawing/2014/main" id="{DB3DEFA1-6F7F-4615-AA58-4766F5739DA5}"/>
              </a:ext>
            </a:extLst>
          </p:cNvPr>
          <p:cNvPicPr>
            <a:picLocks noGrp="1" noChangeAspect="1"/>
          </p:cNvPicPr>
          <p:nvPr>
            <p:ph idx="1"/>
          </p:nvPr>
        </p:nvPicPr>
        <p:blipFill>
          <a:blip r:embed="rId2"/>
          <a:stretch>
            <a:fillRect/>
          </a:stretch>
        </p:blipFill>
        <p:spPr>
          <a:xfrm>
            <a:off x="1887475" y="2249488"/>
            <a:ext cx="8413876" cy="3541712"/>
          </a:xfrm>
        </p:spPr>
      </p:pic>
    </p:spTree>
    <p:extLst>
      <p:ext uri="{BB962C8B-B14F-4D97-AF65-F5344CB8AC3E}">
        <p14:creationId xmlns:p14="http://schemas.microsoft.com/office/powerpoint/2010/main" val="4034412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8562B-30D8-4C67-9986-EFCEA3FDE97D}"/>
              </a:ext>
            </a:extLst>
          </p:cNvPr>
          <p:cNvSpPr>
            <a:spLocks noGrp="1"/>
          </p:cNvSpPr>
          <p:nvPr>
            <p:ph type="title"/>
          </p:nvPr>
        </p:nvSpPr>
        <p:spPr>
          <a:xfrm>
            <a:off x="838200" y="365126"/>
            <a:ext cx="10515600" cy="454682"/>
          </a:xfrm>
        </p:spPr>
        <p:txBody>
          <a:bodyPr>
            <a:noAutofit/>
          </a:bodyPr>
          <a:lstStyle/>
          <a:p>
            <a:pPr algn="ctr"/>
            <a:r>
              <a:rPr lang="en-US" sz="4000" dirty="0">
                <a:latin typeface="Comic Sans MS" panose="030F0702030302020204" pitchFamily="66" charset="0"/>
              </a:rPr>
              <a:t>METHODOLOGY</a:t>
            </a:r>
            <a:endParaRPr lang="en-IN" sz="4000" dirty="0">
              <a:latin typeface="Comic Sans MS" panose="030F0702030302020204" pitchFamily="66" charset="0"/>
            </a:endParaRPr>
          </a:p>
        </p:txBody>
      </p:sp>
      <p:sp>
        <p:nvSpPr>
          <p:cNvPr id="3" name="Content Placeholder 2">
            <a:extLst>
              <a:ext uri="{FF2B5EF4-FFF2-40B4-BE49-F238E27FC236}">
                <a16:creationId xmlns:a16="http://schemas.microsoft.com/office/drawing/2014/main" id="{658D1B98-664C-4637-A467-A7F8B627BB58}"/>
              </a:ext>
            </a:extLst>
          </p:cNvPr>
          <p:cNvSpPr>
            <a:spLocks noGrp="1"/>
          </p:cNvSpPr>
          <p:nvPr>
            <p:ph idx="1"/>
          </p:nvPr>
        </p:nvSpPr>
        <p:spPr>
          <a:xfrm>
            <a:off x="838200" y="977462"/>
            <a:ext cx="10515600" cy="5199501"/>
          </a:xfrm>
        </p:spPr>
        <p:txBody>
          <a:bodyPr>
            <a:noAutofit/>
          </a:bodyPr>
          <a:lstStyle/>
          <a:p>
            <a:pPr algn="l"/>
            <a:r>
              <a:rPr lang="en-US" sz="1200" b="0" i="0" dirty="0">
                <a:effectLst/>
                <a:latin typeface="Comic Sans MS" panose="030F0702030302020204" pitchFamily="66" charset="0"/>
              </a:rPr>
              <a:t>I began the </a:t>
            </a:r>
            <a:r>
              <a:rPr lang="en-US" sz="1200" b="1" i="0" dirty="0">
                <a:effectLst/>
                <a:latin typeface="Comic Sans MS" panose="030F0702030302020204" pitchFamily="66" charset="0"/>
              </a:rPr>
              <a:t>Exploratory Data Analysis (EDA)</a:t>
            </a:r>
            <a:r>
              <a:rPr lang="en-US" sz="1200" b="0" i="0" dirty="0">
                <a:effectLst/>
                <a:latin typeface="Comic Sans MS" panose="030F0702030302020204" pitchFamily="66" charset="0"/>
              </a:rPr>
              <a:t> phase by formulating key questions and answering them based on my understanding of the project:</a:t>
            </a:r>
          </a:p>
          <a:p>
            <a:pPr algn="l"/>
            <a:r>
              <a:rPr lang="en-US" sz="1200" b="1" i="0" dirty="0">
                <a:effectLst/>
                <a:latin typeface="Comic Sans MS" panose="030F0702030302020204" pitchFamily="66" charset="0"/>
              </a:rPr>
              <a:t>What is the objective of this analysis?</a:t>
            </a:r>
          </a:p>
          <a:p>
            <a:pPr algn="l"/>
            <a:r>
              <a:rPr lang="en-US" sz="1200" b="0" i="0" dirty="0">
                <a:effectLst/>
                <a:latin typeface="Comic Sans MS" panose="030F0702030302020204" pitchFamily="66" charset="0"/>
              </a:rPr>
              <a:t>The primary goal is to analyze sales, revenue, and identify patterns such as rises or falls. Additionally, the aim is to find strategies </a:t>
            </a:r>
            <a:r>
              <a:rPr lang="en-US" sz="1200" b="1" i="0" dirty="0">
                <a:effectLst/>
                <a:latin typeface="Comic Sans MS" panose="030F0702030302020204" pitchFamily="66" charset="0"/>
              </a:rPr>
              <a:t>to positively impact sales and profit while reducing overall costs</a:t>
            </a:r>
            <a:r>
              <a:rPr lang="en-US" sz="1200" b="0" i="0" dirty="0">
                <a:effectLst/>
                <a:latin typeface="Comic Sans MS" panose="030F0702030302020204" pitchFamily="66" charset="0"/>
              </a:rPr>
              <a:t>.</a:t>
            </a:r>
          </a:p>
          <a:p>
            <a:pPr algn="l"/>
            <a:r>
              <a:rPr lang="en-US" sz="1200" b="1" i="0" dirty="0">
                <a:effectLst/>
                <a:latin typeface="Comic Sans MS" panose="030F0702030302020204" pitchFamily="66" charset="0"/>
              </a:rPr>
              <a:t>What are the topline KPIs for the business in the given data?</a:t>
            </a:r>
          </a:p>
          <a:p>
            <a:pPr algn="l"/>
            <a:r>
              <a:rPr lang="en-US" sz="1200" b="0" i="0" dirty="0">
                <a:effectLst/>
                <a:latin typeface="Comic Sans MS" panose="030F0702030302020204" pitchFamily="66" charset="0"/>
              </a:rPr>
              <a:t>Key performance indicators (</a:t>
            </a:r>
            <a:r>
              <a:rPr lang="en-US" sz="1200" b="1" i="0" dirty="0">
                <a:effectLst/>
                <a:latin typeface="Comic Sans MS" panose="030F0702030302020204" pitchFamily="66" charset="0"/>
              </a:rPr>
              <a:t>KPIs</a:t>
            </a:r>
            <a:r>
              <a:rPr lang="en-US" sz="1200" b="0" i="0" dirty="0">
                <a:effectLst/>
                <a:latin typeface="Comic Sans MS" panose="030F0702030302020204" pitchFamily="66" charset="0"/>
              </a:rPr>
              <a:t>) include </a:t>
            </a:r>
            <a:r>
              <a:rPr lang="en-US" sz="1200" b="1" i="0" dirty="0">
                <a:effectLst/>
                <a:latin typeface="Comic Sans MS" panose="030F0702030302020204" pitchFamily="66" charset="0"/>
              </a:rPr>
              <a:t>Total Revenue, Total Sell, Cost Reduction, and Profit increas</a:t>
            </a:r>
            <a:r>
              <a:rPr lang="en-US" sz="1200" b="0" i="0" dirty="0">
                <a:effectLst/>
                <a:latin typeface="Comic Sans MS" panose="030F0702030302020204" pitchFamily="66" charset="0"/>
              </a:rPr>
              <a:t>e over time, analyzed across different geographical locations.</a:t>
            </a:r>
          </a:p>
          <a:p>
            <a:pPr algn="l"/>
            <a:r>
              <a:rPr lang="en-US" sz="1200" b="1" i="0" dirty="0">
                <a:effectLst/>
                <a:latin typeface="Comic Sans MS" panose="030F0702030302020204" pitchFamily="66" charset="0"/>
              </a:rPr>
              <a:t>What could be the determining factors influencing revenue, sales, and overall profit with the available data?</a:t>
            </a:r>
          </a:p>
          <a:p>
            <a:pPr algn="l"/>
            <a:r>
              <a:rPr lang="en-US" sz="1200" b="0" i="0" dirty="0">
                <a:effectLst/>
                <a:latin typeface="Comic Sans MS" panose="030F0702030302020204" pitchFamily="66" charset="0"/>
              </a:rPr>
              <a:t>Factors considered include </a:t>
            </a:r>
            <a:r>
              <a:rPr lang="en-US" sz="1200" b="1" i="0" dirty="0">
                <a:effectLst/>
                <a:latin typeface="Comic Sans MS" panose="030F0702030302020204" pitchFamily="66" charset="0"/>
              </a:rPr>
              <a:t>Customer Location, delivery time, channels of sale</a:t>
            </a:r>
            <a:r>
              <a:rPr lang="en-US" sz="1200" b="0" i="0" dirty="0">
                <a:effectLst/>
                <a:latin typeface="Comic Sans MS" panose="030F0702030302020204" pitchFamily="66" charset="0"/>
              </a:rPr>
              <a:t> (offline or online), and types of order priority or urgency (Critical, High, Medium, Low).</a:t>
            </a:r>
          </a:p>
          <a:p>
            <a:pPr algn="l"/>
            <a:r>
              <a:rPr lang="en-US" sz="1200" b="0" i="0" dirty="0">
                <a:effectLst/>
                <a:latin typeface="Comic Sans MS" panose="030F0702030302020204" pitchFamily="66" charset="0"/>
              </a:rPr>
              <a:t>After collecting these details and addressing related questions, I created essential measures for Power BI data visualization. This includes metrics like Total Sale, Total Revenue, Total Profit, Profit %, and others to support Time-series and Geospatial analysis.</a:t>
            </a:r>
          </a:p>
          <a:p>
            <a:pPr algn="l"/>
            <a:r>
              <a:rPr lang="en-US" sz="1200" b="0" i="0" dirty="0">
                <a:effectLst/>
                <a:latin typeface="Comic Sans MS" panose="030F0702030302020204" pitchFamily="66" charset="0"/>
              </a:rPr>
              <a:t>The Time-series analysis involves examining Month-over-Month (MoM) and Year-over-Year (YoY) changes in sales to understand short-term and long-term KPI performance.</a:t>
            </a:r>
          </a:p>
          <a:p>
            <a:pPr algn="l"/>
            <a:r>
              <a:rPr lang="en-US" sz="1200" b="0" i="0" dirty="0">
                <a:effectLst/>
                <a:latin typeface="Comic Sans MS" panose="030F0702030302020204" pitchFamily="66" charset="0"/>
              </a:rPr>
              <a:t>Furthermore, an examination of </a:t>
            </a:r>
            <a:r>
              <a:rPr lang="en-US" sz="1200" b="1" i="0" dirty="0">
                <a:effectLst/>
                <a:latin typeface="Comic Sans MS" panose="030F0702030302020204" pitchFamily="66" charset="0"/>
              </a:rPr>
              <a:t>delivery time (ship date - order date)</a:t>
            </a:r>
            <a:r>
              <a:rPr lang="en-US" sz="1200" b="0" i="0" dirty="0">
                <a:effectLst/>
                <a:latin typeface="Comic Sans MS" panose="030F0702030302020204" pitchFamily="66" charset="0"/>
              </a:rPr>
              <a:t> was conducted to comprehend its relationship with changes in sales over different regions. Recognizing the significant role of </a:t>
            </a:r>
            <a:r>
              <a:rPr lang="en-US" sz="1200" b="1" i="0" dirty="0">
                <a:effectLst/>
                <a:latin typeface="Comic Sans MS" panose="030F0702030302020204" pitchFamily="66" charset="0"/>
              </a:rPr>
              <a:t>delivery time as a major contributor to customer satisfaction</a:t>
            </a:r>
            <a:r>
              <a:rPr lang="en-US" sz="1200" b="0" i="0" dirty="0">
                <a:effectLst/>
                <a:latin typeface="Comic Sans MS" panose="030F0702030302020204" pitchFamily="66" charset="0"/>
              </a:rPr>
              <a:t>, it is anticipated to have a substantial influence on sales growth.</a:t>
            </a:r>
          </a:p>
          <a:p>
            <a:endParaRPr lang="en-IN" sz="1400" dirty="0">
              <a:latin typeface="Comic Sans MS" panose="030F0702030302020204" pitchFamily="66" charset="0"/>
            </a:endParaRPr>
          </a:p>
        </p:txBody>
      </p:sp>
    </p:spTree>
    <p:extLst>
      <p:ext uri="{BB962C8B-B14F-4D97-AF65-F5344CB8AC3E}">
        <p14:creationId xmlns:p14="http://schemas.microsoft.com/office/powerpoint/2010/main" val="1505820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3AC3B-67D9-4854-9AA2-3A0C9561F8DC}"/>
              </a:ext>
            </a:extLst>
          </p:cNvPr>
          <p:cNvSpPr>
            <a:spLocks noGrp="1"/>
          </p:cNvSpPr>
          <p:nvPr>
            <p:ph type="title"/>
          </p:nvPr>
        </p:nvSpPr>
        <p:spPr>
          <a:xfrm>
            <a:off x="838200" y="365125"/>
            <a:ext cx="10515600" cy="470447"/>
          </a:xfrm>
        </p:spPr>
        <p:txBody>
          <a:bodyPr>
            <a:normAutofit/>
          </a:bodyPr>
          <a:lstStyle/>
          <a:p>
            <a:pPr algn="ctr"/>
            <a:r>
              <a:rPr lang="en-US" sz="2400" dirty="0">
                <a:latin typeface="Comic Sans MS" panose="030F0702030302020204" pitchFamily="66" charset="0"/>
              </a:rPr>
              <a:t>KEY FINDING</a:t>
            </a:r>
            <a:endParaRPr lang="en-IN" sz="2400" dirty="0">
              <a:latin typeface="Comic Sans MS" panose="030F0702030302020204" pitchFamily="66" charset="0"/>
            </a:endParaRPr>
          </a:p>
        </p:txBody>
      </p:sp>
      <p:sp>
        <p:nvSpPr>
          <p:cNvPr id="3" name="Content Placeholder 2">
            <a:extLst>
              <a:ext uri="{FF2B5EF4-FFF2-40B4-BE49-F238E27FC236}">
                <a16:creationId xmlns:a16="http://schemas.microsoft.com/office/drawing/2014/main" id="{13B972E3-B1F1-4768-82BF-362EE9B40F1D}"/>
              </a:ext>
            </a:extLst>
          </p:cNvPr>
          <p:cNvSpPr>
            <a:spLocks noGrp="1"/>
          </p:cNvSpPr>
          <p:nvPr>
            <p:ph idx="1"/>
          </p:nvPr>
        </p:nvSpPr>
        <p:spPr>
          <a:xfrm>
            <a:off x="838200" y="835572"/>
            <a:ext cx="10515600" cy="5341391"/>
          </a:xfrm>
        </p:spPr>
        <p:txBody>
          <a:bodyPr>
            <a:normAutofit fontScale="92500" lnSpcReduction="20000"/>
          </a:bodyPr>
          <a:lstStyle/>
          <a:p>
            <a:pPr algn="l"/>
            <a:r>
              <a:rPr lang="en-US" sz="2000" b="0" i="0" dirty="0">
                <a:effectLst/>
                <a:latin typeface="Comic Sans MS" panose="030F0702030302020204" pitchFamily="66" charset="0"/>
              </a:rPr>
              <a:t>In the past 8 years (2010-2017), our sales experienced a significant decline, amounting to approximately $28 million. The reasons for this decline include:</a:t>
            </a:r>
          </a:p>
          <a:p>
            <a:pPr algn="l">
              <a:buFont typeface="Arial" panose="020B0604020202020204" pitchFamily="34" charset="0"/>
              <a:buChar char="•"/>
            </a:pPr>
            <a:r>
              <a:rPr lang="en-US" sz="2000" b="0" i="0" dirty="0">
                <a:effectLst/>
                <a:latin typeface="Comic Sans MS" panose="030F0702030302020204" pitchFamily="66" charset="0"/>
              </a:rPr>
              <a:t>A sharp </a:t>
            </a:r>
            <a:r>
              <a:rPr lang="en-US" sz="2000" b="1" i="0" dirty="0">
                <a:effectLst/>
                <a:latin typeface="Comic Sans MS" panose="030F0702030302020204" pitchFamily="66" charset="0"/>
              </a:rPr>
              <a:t>drop of 66% in sales in our two major markets</a:t>
            </a:r>
            <a:r>
              <a:rPr lang="en-US" sz="2000" b="0" i="0" dirty="0">
                <a:effectLst/>
                <a:latin typeface="Comic Sans MS" panose="030F0702030302020204" pitchFamily="66" charset="0"/>
              </a:rPr>
              <a:t>, Europe and Sub-Saharan Africa, occurring in 2013, followed by another substantial decrease of 76% in 2015.</a:t>
            </a:r>
          </a:p>
          <a:p>
            <a:r>
              <a:rPr lang="en-US" sz="2000" b="0" i="0" dirty="0">
                <a:effectLst/>
                <a:latin typeface="Comic Sans MS" panose="030F0702030302020204" pitchFamily="66" charset="0"/>
              </a:rPr>
              <a:t>Low sale is associated with </a:t>
            </a:r>
            <a:r>
              <a:rPr lang="en-US" sz="2000" b="1" i="0" dirty="0">
                <a:effectLst/>
                <a:latin typeface="Comic Sans MS" panose="030F0702030302020204" pitchFamily="66" charset="0"/>
              </a:rPr>
              <a:t>regions characterized by high delivery times</a:t>
            </a:r>
            <a:r>
              <a:rPr lang="en-US" sz="2000" b="0" i="0" dirty="0">
                <a:effectLst/>
                <a:latin typeface="Comic Sans MS" panose="030F0702030302020204" pitchFamily="66" charset="0"/>
              </a:rPr>
              <a:t>, exceeding 23 days on average.</a:t>
            </a:r>
          </a:p>
          <a:p>
            <a:pPr algn="l">
              <a:buFont typeface="Arial" panose="020B0604020202020204" pitchFamily="34" charset="0"/>
              <a:buChar char="•"/>
            </a:pPr>
            <a:r>
              <a:rPr lang="en-US" sz="2000" b="0" i="0" dirty="0">
                <a:effectLst/>
                <a:latin typeface="Comic Sans MS" panose="030F0702030302020204" pitchFamily="66" charset="0"/>
              </a:rPr>
              <a:t>Analysis of customer preferences reveals no consistent trend in the choice of product types.</a:t>
            </a:r>
          </a:p>
          <a:p>
            <a:pPr algn="l">
              <a:buFont typeface="Arial" panose="020B0604020202020204" pitchFamily="34" charset="0"/>
              <a:buChar char="•"/>
            </a:pPr>
            <a:r>
              <a:rPr lang="en-US" sz="2000" b="0" i="0" dirty="0">
                <a:effectLst/>
                <a:latin typeface="Comic Sans MS" panose="030F0702030302020204" pitchFamily="66" charset="0"/>
              </a:rPr>
              <a:t>Examining sales channels, </a:t>
            </a:r>
            <a:r>
              <a:rPr lang="en-US" sz="2000" b="1" i="0" dirty="0">
                <a:effectLst/>
                <a:latin typeface="Comic Sans MS" panose="030F0702030302020204" pitchFamily="66" charset="0"/>
              </a:rPr>
              <a:t>offline sales are notably 17% higher than online sales</a:t>
            </a:r>
            <a:r>
              <a:rPr lang="en-US" sz="2000" b="0" i="0" dirty="0">
                <a:effectLst/>
                <a:latin typeface="Comic Sans MS" panose="030F0702030302020204" pitchFamily="66" charset="0"/>
              </a:rPr>
              <a:t>. Interestingly, this trend correlates with delivery times, with offline transactions having an a</a:t>
            </a:r>
            <a:r>
              <a:rPr lang="en-US" sz="2000" b="1" i="1" dirty="0">
                <a:effectLst/>
                <a:latin typeface="Comic Sans MS" panose="030F0702030302020204" pitchFamily="66" charset="0"/>
              </a:rPr>
              <a:t>verage delivery time of 23 days</a:t>
            </a:r>
            <a:r>
              <a:rPr lang="en-US" sz="2000" b="0" i="0" dirty="0">
                <a:effectLst/>
                <a:latin typeface="Comic Sans MS" panose="030F0702030302020204" pitchFamily="66" charset="0"/>
              </a:rPr>
              <a:t> compared to </a:t>
            </a:r>
            <a:r>
              <a:rPr lang="en-US" sz="2000" b="1" i="1" dirty="0">
                <a:effectLst/>
                <a:latin typeface="Comic Sans MS" panose="030F0702030302020204" pitchFamily="66" charset="0"/>
              </a:rPr>
              <a:t>24 days for online transactions</a:t>
            </a:r>
            <a:r>
              <a:rPr lang="en-US" sz="2000" b="0" i="0" dirty="0">
                <a:effectLst/>
                <a:latin typeface="Comic Sans MS" panose="030F0702030302020204" pitchFamily="66" charset="0"/>
              </a:rPr>
              <a:t>.</a:t>
            </a:r>
          </a:p>
          <a:p>
            <a:r>
              <a:rPr lang="en-US" sz="2000" b="0" i="0" dirty="0">
                <a:effectLst/>
                <a:latin typeface="Comic Sans MS" panose="030F0702030302020204" pitchFamily="66" charset="0"/>
              </a:rPr>
              <a:t>This data-driven analysis provides valuable insights into the challenges faced by our sales, emphasizing the impact of delivery times on overall performance. </a:t>
            </a:r>
            <a:r>
              <a:rPr lang="en-US" sz="2000" b="1" i="0" dirty="0">
                <a:effectLst/>
                <a:latin typeface="Comic Sans MS" panose="030F0702030302020204" pitchFamily="66" charset="0"/>
              </a:rPr>
              <a:t>Optimization of delivery time and efficient advertising in countries with low sales</a:t>
            </a:r>
            <a:r>
              <a:rPr lang="en-US" sz="2000" b="0" i="0" dirty="0">
                <a:effectLst/>
                <a:latin typeface="Comic Sans MS" panose="030F0702030302020204" pitchFamily="66" charset="0"/>
              </a:rPr>
              <a:t> (but high profit%) could be a best way forward for future sales growth.</a:t>
            </a:r>
            <a:endParaRPr lang="en-IN" sz="2000" dirty="0">
              <a:latin typeface="Comic Sans MS" panose="030F0702030302020204" pitchFamily="66" charset="0"/>
            </a:endParaRPr>
          </a:p>
        </p:txBody>
      </p:sp>
    </p:spTree>
    <p:extLst>
      <p:ext uri="{BB962C8B-B14F-4D97-AF65-F5344CB8AC3E}">
        <p14:creationId xmlns:p14="http://schemas.microsoft.com/office/powerpoint/2010/main" val="381738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 Revenue by Item Type , Total Revenue by Year , Total Revenue by Quarter , Total Revenue by Month , Total Revenue by Region ,gauge ,slicer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Revenue dashboard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 Profit by Item Type , Total Profit by Year , Total Profit by Quarter , Total Profit by Month ,Total Profit by Region ,card ,slicer ,actionButton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total profit dashboard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card ,card ,tableEx ,actionButton ,Sum of Unit Sold &amp; Total Profit by Quarter ,Sum of Units Sold &amp; Total Profit by Month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final dashboard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C2D-60FC-4E79-BDCB-95BD5A870B1F}"/>
              </a:ext>
            </a:extLst>
          </p:cNvPr>
          <p:cNvSpPr>
            <a:spLocks noGrp="1"/>
          </p:cNvSpPr>
          <p:nvPr>
            <p:ph type="title"/>
          </p:nvPr>
        </p:nvSpPr>
        <p:spPr>
          <a:xfrm>
            <a:off x="993228" y="365126"/>
            <a:ext cx="4808482" cy="675397"/>
          </a:xfrm>
        </p:spPr>
        <p:txBody>
          <a:bodyPr>
            <a:normAutofit fontScale="90000"/>
          </a:bodyPr>
          <a:lstStyle/>
          <a:p>
            <a:r>
              <a:rPr lang="en-IN" sz="2400" b="1" i="0" dirty="0">
                <a:effectLst/>
                <a:latin typeface="Comic Sans MS" panose="030F0702030302020204" pitchFamily="66" charset="0"/>
              </a:rPr>
              <a:t>Implications and Significance:</a:t>
            </a:r>
            <a:br>
              <a:rPr lang="en-IN" b="1" i="0" dirty="0">
                <a:solidFill>
                  <a:srgbClr val="6E6E6E"/>
                </a:solidFill>
                <a:effectLst/>
                <a:latin typeface="D-DIN"/>
              </a:rPr>
            </a:br>
            <a:endParaRPr lang="en-IN" dirty="0"/>
          </a:p>
        </p:txBody>
      </p:sp>
      <p:sp>
        <p:nvSpPr>
          <p:cNvPr id="3" name="Content Placeholder 2">
            <a:extLst>
              <a:ext uri="{FF2B5EF4-FFF2-40B4-BE49-F238E27FC236}">
                <a16:creationId xmlns:a16="http://schemas.microsoft.com/office/drawing/2014/main" id="{585ED29B-2BD3-4A76-9054-9C5F9D066028}"/>
              </a:ext>
            </a:extLst>
          </p:cNvPr>
          <p:cNvSpPr>
            <a:spLocks noGrp="1"/>
          </p:cNvSpPr>
          <p:nvPr>
            <p:ph idx="1"/>
          </p:nvPr>
        </p:nvSpPr>
        <p:spPr>
          <a:xfrm>
            <a:off x="838200" y="725214"/>
            <a:ext cx="10515600" cy="5644055"/>
          </a:xfrm>
        </p:spPr>
        <p:txBody>
          <a:bodyPr>
            <a:normAutofit fontScale="92500"/>
          </a:bodyPr>
          <a:lstStyle/>
          <a:p>
            <a:r>
              <a:rPr lang="en-US" sz="2000" b="0" i="0" dirty="0">
                <a:effectLst/>
                <a:latin typeface="Comic Sans MS" panose="030F0702030302020204" pitchFamily="66" charset="0"/>
              </a:rPr>
              <a:t>The analysis indicates that for business expansion in significant markets like Asia, Amazon needs to focus on targeted advertising and reduce the current average delivery time of 27 days. Currently, </a:t>
            </a:r>
            <a:r>
              <a:rPr lang="en-US" sz="2000" b="1" i="0" dirty="0">
                <a:effectLst/>
                <a:latin typeface="Comic Sans MS" panose="030F0702030302020204" pitchFamily="66" charset="0"/>
              </a:rPr>
              <a:t>Europe and Sub-Saharan Africa contribute to over 50% of total sales</a:t>
            </a:r>
            <a:r>
              <a:rPr lang="en-US" sz="2000" b="0" i="0" dirty="0">
                <a:effectLst/>
                <a:latin typeface="Comic Sans MS" panose="030F0702030302020204" pitchFamily="66" charset="0"/>
              </a:rPr>
              <a:t>. Further shortening delivery times could significantly boost the business, especially considering that 53% of demands are for critical and high-priority orders.</a:t>
            </a:r>
          </a:p>
          <a:p>
            <a:pPr marL="0" indent="0" algn="l">
              <a:buNone/>
            </a:pPr>
            <a:r>
              <a:rPr lang="en-US" sz="2200" b="1" i="0" dirty="0">
                <a:effectLst/>
                <a:latin typeface="Comic Sans MS" panose="030F0702030302020204" pitchFamily="66" charset="0"/>
              </a:rPr>
              <a:t> Limitations and Future Work:</a:t>
            </a:r>
          </a:p>
          <a:p>
            <a:pPr algn="l"/>
            <a:r>
              <a:rPr lang="en-US" sz="2000" b="0" i="0" dirty="0">
                <a:effectLst/>
                <a:latin typeface="Comic Sans MS" panose="030F0702030302020204" pitchFamily="66" charset="0"/>
              </a:rPr>
              <a:t>While in this analysis we tried to provide valuable insights, it is essential to acknowledge </a:t>
            </a:r>
            <a:r>
              <a:rPr lang="en-US" sz="2000" b="1" i="0" dirty="0">
                <a:effectLst/>
                <a:latin typeface="Comic Sans MS" panose="030F0702030302020204" pitchFamily="66" charset="0"/>
              </a:rPr>
              <a:t>limitations such as the scope of the available dataset and potential biases from my side</a:t>
            </a:r>
            <a:r>
              <a:rPr lang="en-US" sz="2000" b="0" i="0" dirty="0">
                <a:effectLst/>
                <a:latin typeface="Comic Sans MS" panose="030F0702030302020204" pitchFamily="66" charset="0"/>
              </a:rPr>
              <a:t>. So, my future work could involve </a:t>
            </a:r>
            <a:r>
              <a:rPr lang="en-US" sz="2000" b="1" i="0" dirty="0">
                <a:effectLst/>
                <a:latin typeface="Comic Sans MS" panose="030F0702030302020204" pitchFamily="66" charset="0"/>
              </a:rPr>
              <a:t>exploring more granular data, incorporating real-time updates and statistical methods</a:t>
            </a:r>
            <a:r>
              <a:rPr lang="en-US" sz="2000" b="0" i="0" dirty="0">
                <a:effectLst/>
                <a:latin typeface="Comic Sans MS" panose="030F0702030302020204" pitchFamily="66" charset="0"/>
              </a:rPr>
              <a:t> and considering external factors such as economic conditions that may impact Amazon's sales dynamics.</a:t>
            </a:r>
          </a:p>
          <a:p>
            <a:pPr marL="0" indent="0" algn="l">
              <a:buNone/>
            </a:pPr>
            <a:r>
              <a:rPr lang="en-US" sz="2200" b="1" i="0" dirty="0">
                <a:effectLst/>
                <a:latin typeface="Comic Sans MS" panose="030F0702030302020204" pitchFamily="66" charset="0"/>
              </a:rPr>
              <a:t>Conclusion</a:t>
            </a:r>
            <a:r>
              <a:rPr lang="en-US" sz="2200" b="1" i="0" dirty="0">
                <a:solidFill>
                  <a:srgbClr val="6E6E6E"/>
                </a:solidFill>
                <a:effectLst/>
                <a:latin typeface="Comic Sans MS" panose="030F0702030302020204" pitchFamily="66" charset="0"/>
              </a:rPr>
              <a:t>:</a:t>
            </a:r>
          </a:p>
          <a:p>
            <a:pPr algn="l"/>
            <a:r>
              <a:rPr lang="en-US" sz="2000" b="0" i="0" dirty="0">
                <a:effectLst/>
                <a:latin typeface="Comic Sans MS" panose="030F0702030302020204" pitchFamily="66" charset="0"/>
              </a:rPr>
              <a:t>In this project, I aimed to unveil hidden patterns within Amazon's E-commerce business goals and objectives, by utilizing my newly acquired </a:t>
            </a:r>
            <a:r>
              <a:rPr lang="en-US" sz="2000" b="1" i="0" dirty="0">
                <a:effectLst/>
                <a:latin typeface="Comic Sans MS" panose="030F0702030302020204" pitchFamily="66" charset="0"/>
              </a:rPr>
              <a:t>skills in Excel and Power BI.</a:t>
            </a:r>
            <a:endParaRPr lang="en-US" sz="2000" b="0" i="0" dirty="0">
              <a:effectLst/>
              <a:latin typeface="Comic Sans MS" panose="030F0702030302020204" pitchFamily="66" charset="0"/>
            </a:endParaRPr>
          </a:p>
          <a:p>
            <a:endParaRPr lang="en-IN" sz="2000" dirty="0">
              <a:latin typeface="Comic Sans MS" panose="030F0702030302020204" pitchFamily="66" charset="0"/>
            </a:endParaRPr>
          </a:p>
        </p:txBody>
      </p:sp>
    </p:spTree>
    <p:extLst>
      <p:ext uri="{BB962C8B-B14F-4D97-AF65-F5344CB8AC3E}">
        <p14:creationId xmlns:p14="http://schemas.microsoft.com/office/powerpoint/2010/main" val="1692876097"/>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TotalTime>
  <Words>1008</Words>
  <Application>Microsoft Office PowerPoint</Application>
  <PresentationFormat>Widescreen</PresentationFormat>
  <Paragraphs>109</Paragraphs>
  <Slides>10</Slides>
  <Notes>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10</vt:i4>
      </vt:variant>
    </vt:vector>
  </HeadingPairs>
  <TitlesOfParts>
    <vt:vector size="21" baseType="lpstr">
      <vt:lpstr>Arial</vt:lpstr>
      <vt:lpstr>Calibri</vt:lpstr>
      <vt:lpstr>Calibri Light</vt:lpstr>
      <vt:lpstr>Comic Sans MS</vt:lpstr>
      <vt:lpstr>D-DIN</vt:lpstr>
      <vt:lpstr>Segoe UI</vt:lpstr>
      <vt:lpstr>Segoe UI Light</vt:lpstr>
      <vt:lpstr>Segoe UI Semibold</vt:lpstr>
      <vt:lpstr>Tw Cen MT</vt:lpstr>
      <vt:lpstr>Custom Design</vt:lpstr>
      <vt:lpstr>Circuit</vt:lpstr>
      <vt:lpstr>AMAZON SALES ANALYSIS</vt:lpstr>
      <vt:lpstr> INTRODUCTION</vt:lpstr>
      <vt:lpstr>Data Collection: The dataset I used for my analysis had provided me by Unified Mentor (a remote internship provider). The dataset includes information on product (item) types, their retail prices, unit sold, unit cost, order and ship dates, geographical information, sales channels and more. Challenges in data cleaning, profiling and normalization were addressed using Microsoft Excel and Query Editor on Power BI to ensure the accuracy of the analysis. </vt:lpstr>
      <vt:lpstr>METHODOLOGY</vt:lpstr>
      <vt:lpstr>KEY FINDING</vt:lpstr>
      <vt:lpstr>Revenue dashboard</vt:lpstr>
      <vt:lpstr>total profit dashboard</vt:lpstr>
      <vt:lpstr>final dashboard</vt:lpstr>
      <vt:lpstr>Implications and Significance: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Moumita Dey</cp:lastModifiedBy>
  <cp:revision>6</cp:revision>
  <dcterms:created xsi:type="dcterms:W3CDTF">2016-09-04T11:54:55Z</dcterms:created>
  <dcterms:modified xsi:type="dcterms:W3CDTF">2024-04-15T14:08:26Z</dcterms:modified>
</cp:coreProperties>
</file>

<file path=docProps/thumbnail.jpeg>
</file>